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8" roundtripDataSignature="AMtx7miDWKGVM+QFRc+YfayvjmVa8K1i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E3699F-A8D5-4FE2-AB11-C65367FC5A5C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2096E-BA84-4CCB-A0BB-7FFE9F2FE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034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c8b6e555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c8b6e555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5c8b6e555a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15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trikset.com/" TargetMode="External"/><Relationship Id="rId2" Type="http://schemas.openxmlformats.org/officeDocument/2006/relationships/hyperlink" Target="mailto:support@trikset.com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rikset.com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ик">
  <p:cSld name="2_Титульный слайд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2"/>
          <p:cNvSpPr/>
          <p:nvPr/>
        </p:nvSpPr>
        <p:spPr>
          <a:xfrm>
            <a:off x="1971675" y="1646664"/>
            <a:ext cx="8266043" cy="1728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2"/>
          <p:cNvSpPr txBox="1">
            <a:spLocks noGrp="1"/>
          </p:cNvSpPr>
          <p:nvPr>
            <p:ph type="ctrTitle"/>
          </p:nvPr>
        </p:nvSpPr>
        <p:spPr>
          <a:xfrm>
            <a:off x="1963392" y="1539747"/>
            <a:ext cx="8266043" cy="1644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6000"/>
              <a:buFont typeface="Verdana"/>
              <a:buNone/>
              <a:defRPr sz="48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ru-RU"/>
              <a:t>Образец заголовка</a:t>
            </a:r>
            <a:endParaRPr dirty="0"/>
          </a:p>
        </p:txBody>
      </p:sp>
      <p:sp>
        <p:nvSpPr>
          <p:cNvPr id="19" name="Google Shape;1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20" name="Google Shape;20;p12"/>
          <p:cNvPicPr preferRelativeResize="0"/>
          <p:nvPr/>
        </p:nvPicPr>
        <p:blipFill rotWithShape="1">
          <a:blip r:embed="rId2">
            <a:alphaModFix/>
          </a:blip>
          <a:srcRect l="3016" t="11569" r="3069" b="11220"/>
          <a:stretch/>
        </p:blipFill>
        <p:spPr>
          <a:xfrm>
            <a:off x="838200" y="480894"/>
            <a:ext cx="2927437" cy="56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33900" y="3158114"/>
            <a:ext cx="3124199" cy="312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4" name="Google Shape;24;p13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Google Shape;26;p13"/>
          <p:cNvSpPr txBox="1">
            <a:spLocks noGrp="1"/>
          </p:cNvSpPr>
          <p:nvPr>
            <p:ph type="title"/>
          </p:nvPr>
        </p:nvSpPr>
        <p:spPr>
          <a:xfrm>
            <a:off x="838125" y="377092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3600"/>
              <a:buFont typeface="Verdana"/>
              <a:buNone/>
              <a:defRPr sz="36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 marL="0" marR="0" lvl="0" indent="0" rtl="0">
              <a:spcBef>
                <a:spcPts val="0"/>
              </a:spcBef>
              <a:spcAft>
                <a:spcPts val="0"/>
              </a:spcAft>
            </a:pPr>
            <a:r>
              <a:rPr lang="ru-RU" sz="3600" b="1">
                <a:solidFill>
                  <a:srgbClr val="99CC00"/>
                </a:solidFill>
                <a:latin typeface="Verdana"/>
                <a:ea typeface="Verdana"/>
                <a:sym typeface="Verdana"/>
              </a:rPr>
              <a:t>Образец заголовка</a:t>
            </a:r>
            <a:endParaRPr lang="ru-RU"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Только заголовок">
  <p:cSld name="1_Только заголовок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1" name="Google Shape;31;p14"/>
          <p:cNvSpPr txBox="1"/>
          <p:nvPr/>
        </p:nvSpPr>
        <p:spPr>
          <a:xfrm>
            <a:off x="4076700" y="1614256"/>
            <a:ext cx="7467601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Поддержка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/>
              </a:rPr>
              <a:t>support@trikset.com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Справочный центр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help.trikset.com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4"/>
          <p:cNvSpPr txBox="1"/>
          <p:nvPr/>
        </p:nvSpPr>
        <p:spPr>
          <a:xfrm flipH="1">
            <a:off x="838125" y="322646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rPr>
              <a:t>Информация и контакты</a:t>
            </a:r>
            <a:endParaRPr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3" name="Google Shape;33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5307" y="2214584"/>
            <a:ext cx="3592786" cy="3592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14800" y="2857817"/>
            <a:ext cx="2581275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4"/>
          <p:cNvSpPr txBox="1"/>
          <p:nvPr/>
        </p:nvSpPr>
        <p:spPr>
          <a:xfrm>
            <a:off x="6785632" y="2829858"/>
            <a:ext cx="100553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trikset</a:t>
            </a: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65680" y="1580971"/>
            <a:ext cx="2563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3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trikset.com</a:t>
            </a:r>
            <a:endParaRPr lang="ru-RU" sz="36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-nc-sa/3.0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2" name="Google Shape;12;p11"/>
          <p:cNvPicPr preferRelativeResize="0"/>
          <p:nvPr/>
        </p:nvPicPr>
        <p:blipFill rotWithShape="1">
          <a:blip r:embed="rId5">
            <a:alphaModFix/>
          </a:blip>
          <a:srcRect l="6972" t="36957" r="7355" b="36954"/>
          <a:stretch/>
        </p:blipFill>
        <p:spPr>
          <a:xfrm>
            <a:off x="9945279" y="396000"/>
            <a:ext cx="1782001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1"/>
          <p:cNvSpPr txBox="1"/>
          <p:nvPr/>
        </p:nvSpPr>
        <p:spPr>
          <a:xfrm>
            <a:off x="1581150" y="6314626"/>
            <a:ext cx="242887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Распространяется по лицензии </a:t>
            </a:r>
            <a:r>
              <a:rPr lang="ru-RU" sz="1200" b="0" i="0" u="sng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Creative Commons BY-NC-SA</a:t>
            </a:r>
            <a:endParaRPr sz="12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1"/>
          <p:cNvSpPr txBox="1"/>
          <p:nvPr/>
        </p:nvSpPr>
        <p:spPr>
          <a:xfrm>
            <a:off x="4162425" y="6314626"/>
            <a:ext cx="391477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ООО «КиберТех»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Санкт-Петербург, 2019</a:t>
            </a:r>
            <a:endParaRPr sz="12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8675" y="6434126"/>
            <a:ext cx="739617" cy="25877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7070D3-1F69-4176-AC4F-D8D69D0C86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dirty="0">
                <a:solidFill>
                  <a:srgbClr val="43C0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Параллельные </a:t>
            </a:r>
            <a:r>
              <a:rPr lang="ru-RU" sz="4400" dirty="0" err="1">
                <a:solidFill>
                  <a:srgbClr val="43C0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задачи.Парковка</a:t>
            </a:r>
            <a:endParaRPr lang="ru-RU" sz="4400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69CCD89-C9D9-4BC9-BF13-3F4EF01EDD4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588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6AD2B51-1B56-4EC8-8C75-03DD6262EE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10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08B56FB-8041-4AA1-8B9B-DD4F24D25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43C0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Параллельные задачи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8B12DFD-0D5E-4421-8249-67B4B6834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473" y="3558095"/>
            <a:ext cx="6160945" cy="251536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F57B9C0-5DB8-461E-880A-E6271CB947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1369" y="3606930"/>
            <a:ext cx="4096707" cy="2466529"/>
          </a:xfrm>
          <a:prstGeom prst="rect">
            <a:avLst/>
          </a:prstGeom>
        </p:spPr>
      </p:pic>
      <p:sp>
        <p:nvSpPr>
          <p:cNvPr id="7" name="CustomShape 2">
            <a:extLst>
              <a:ext uri="{FF2B5EF4-FFF2-40B4-BE49-F238E27FC236}">
                <a16:creationId xmlns:a16="http://schemas.microsoft.com/office/drawing/2014/main" id="{F7795140-2DC7-4169-B8C8-577060B5DB77}"/>
              </a:ext>
            </a:extLst>
          </p:cNvPr>
          <p:cNvSpPr/>
          <p:nvPr/>
        </p:nvSpPr>
        <p:spPr>
          <a:xfrm>
            <a:off x="835473" y="1202025"/>
            <a:ext cx="8463652" cy="4313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Введем в задаче </a:t>
            </a:r>
            <a:r>
              <a:rPr lang="en-US" sz="2400" b="1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task</a:t>
            </a:r>
            <a:r>
              <a:rPr lang="en-US" sz="24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переменную </a:t>
            </a:r>
            <a:r>
              <a:rPr lang="en-US" sz="2400" b="1" dirty="0" err="1">
                <a:solidFill>
                  <a:schemeClr val="tx1"/>
                </a:solidFill>
                <a:latin typeface="monsterrat"/>
                <a:cs typeface="Calibri" pitchFamily="34" charset="0"/>
              </a:rPr>
              <a:t>mes</a:t>
            </a:r>
            <a:r>
              <a:rPr lang="ru-RU" sz="24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.</a:t>
            </a:r>
            <a:endParaRPr lang="ru-RU" sz="2000" i="1" dirty="0">
              <a:solidFill>
                <a:schemeClr val="tx1"/>
              </a:solidFill>
              <a:latin typeface="monsterrat"/>
              <a:cs typeface="Calibri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8848A4D-B6E2-4D07-ABB2-1A1874E37EA7}"/>
              </a:ext>
            </a:extLst>
          </p:cNvPr>
          <p:cNvSpPr/>
          <p:nvPr/>
        </p:nvSpPr>
        <p:spPr>
          <a:xfrm>
            <a:off x="838124" y="1774407"/>
            <a:ext cx="106673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В блоке «Получить сообщение из другой задачи» убираем галочку «Дождаться сообщение». Переменную в свойствах указываем </a:t>
            </a:r>
            <a:r>
              <a:rPr lang="en-US" sz="2400" b="1" dirty="0" err="1">
                <a:solidFill>
                  <a:schemeClr val="tx1"/>
                </a:solidFill>
                <a:latin typeface="monsterrat"/>
                <a:cs typeface="Calibri" pitchFamily="34" charset="0"/>
              </a:rPr>
              <a:t>mes</a:t>
            </a:r>
            <a:r>
              <a:rPr lang="ru-RU" sz="24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B8E25EA-2E4C-470A-A8E6-6D47F0EC6CF6}"/>
              </a:ext>
            </a:extLst>
          </p:cNvPr>
          <p:cNvSpPr/>
          <p:nvPr/>
        </p:nvSpPr>
        <p:spPr>
          <a:xfrm>
            <a:off x="838125" y="2654138"/>
            <a:ext cx="106673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В условие проверяем переменную </a:t>
            </a:r>
            <a:r>
              <a:rPr lang="en-US" sz="2400" b="1" dirty="0" err="1">
                <a:solidFill>
                  <a:schemeClr val="tx1"/>
                </a:solidFill>
                <a:latin typeface="monsterrat"/>
                <a:cs typeface="Calibri" pitchFamily="34" charset="0"/>
              </a:rPr>
              <a:t>mes</a:t>
            </a:r>
            <a:r>
              <a:rPr lang="en-US" sz="2400" b="1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&gt;0.</a:t>
            </a:r>
            <a:r>
              <a:rPr lang="en-US" sz="24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Для завершения текущей задачи из другой будет посылать </a:t>
            </a:r>
            <a:r>
              <a:rPr lang="ru-RU" sz="2400" b="1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1</a:t>
            </a:r>
            <a:r>
              <a:rPr lang="ru-RU" sz="24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02780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6AD2B51-1B56-4EC8-8C75-03DD6262EE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11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08B56FB-8041-4AA1-8B9B-DD4F24D25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43C0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Параллельные задачи</a:t>
            </a:r>
            <a:endParaRPr lang="ru-RU" dirty="0"/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BD5C4916-0BA9-4153-B37C-94A23B7646B0}"/>
              </a:ext>
            </a:extLst>
          </p:cNvPr>
          <p:cNvSpPr/>
          <p:nvPr/>
        </p:nvSpPr>
        <p:spPr>
          <a:xfrm>
            <a:off x="838162" y="1173644"/>
            <a:ext cx="10515675" cy="8905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В конце задачи </a:t>
            </a:r>
            <a:r>
              <a:rPr lang="en-US" sz="2400" b="1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main</a:t>
            </a:r>
            <a:r>
              <a:rPr lang="en-US" sz="24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с помощью блока «Отправить сообщение в задачу» посылаем в задачу </a:t>
            </a:r>
            <a:r>
              <a:rPr lang="en-US" sz="2400" b="1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task</a:t>
            </a:r>
            <a:r>
              <a:rPr lang="en-US" sz="24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сообщение 1.</a:t>
            </a:r>
            <a:endParaRPr lang="ru-RU" sz="2000" i="1" dirty="0">
              <a:solidFill>
                <a:schemeClr val="tx1"/>
              </a:solidFill>
              <a:latin typeface="monsterrat"/>
              <a:cs typeface="Calibri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39AD26F-D9EE-4A53-BECE-46D70AEC36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418" y="2248748"/>
            <a:ext cx="6667155" cy="3434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460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6AD2B51-1B56-4EC8-8C75-03DD6262EE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12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08B56FB-8041-4AA1-8B9B-DD4F24D25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43C0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Параллельные задачи</a:t>
            </a:r>
            <a:endParaRPr lang="ru-RU" dirty="0"/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B9E34094-2B3A-4156-91CC-6C40BF88A712}"/>
              </a:ext>
            </a:extLst>
          </p:cNvPr>
          <p:cNvSpPr/>
          <p:nvPr/>
        </p:nvSpPr>
        <p:spPr>
          <a:xfrm>
            <a:off x="838122" y="1122959"/>
            <a:ext cx="10515675" cy="821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strike="noStrike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Третий</a:t>
            </a:r>
            <a:r>
              <a:rPr lang="ru-RU" sz="2400" strike="noStrike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 способ — завершить вторую задачу из главной с помощью блока «Завершить задачу».</a:t>
            </a:r>
            <a:endParaRPr dirty="0">
              <a:solidFill>
                <a:schemeClr val="tx1"/>
              </a:solidFill>
              <a:latin typeface="monsterrat"/>
              <a:cs typeface="Calibri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C8569B-E960-4BB9-8993-A3F7BB55F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278" y="1870745"/>
            <a:ext cx="9246925" cy="447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751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6AD2B51-1B56-4EC8-8C75-03DD6262EE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13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08B56FB-8041-4AA1-8B9B-DD4F24D25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43C0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Параллельные задачи</a:t>
            </a:r>
            <a:endParaRPr lang="ru-RU" dirty="0"/>
          </a:p>
        </p:txBody>
      </p:sp>
      <p:pic>
        <p:nvPicPr>
          <p:cNvPr id="5" name="Picture 2" descr="J:\TRIK\study\presentations_of_lessons\screen\12\парковка 11_321.png">
            <a:extLst>
              <a:ext uri="{FF2B5EF4-FFF2-40B4-BE49-F238E27FC236}">
                <a16:creationId xmlns:a16="http://schemas.microsoft.com/office/drawing/2014/main" id="{8B62CBF2-343C-4B63-8FD3-051234E48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060" y="2793533"/>
            <a:ext cx="3608957" cy="36865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  <p:sp>
        <p:nvSpPr>
          <p:cNvPr id="6" name="CustomShape 2">
            <a:extLst>
              <a:ext uri="{FF2B5EF4-FFF2-40B4-BE49-F238E27FC236}">
                <a16:creationId xmlns:a16="http://schemas.microsoft.com/office/drawing/2014/main" id="{53B9BAB7-1450-4487-B8B1-CF9D333083F8}"/>
              </a:ext>
            </a:extLst>
          </p:cNvPr>
          <p:cNvSpPr/>
          <p:nvPr/>
        </p:nvSpPr>
        <p:spPr>
          <a:xfrm>
            <a:off x="838125" y="1162066"/>
            <a:ext cx="10515675" cy="130429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600" b="1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Задача</a:t>
            </a:r>
            <a:r>
              <a:rPr lang="en-US" sz="2600" b="1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600" b="1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для самостоятельного решения: </a:t>
            </a:r>
            <a:br>
              <a:rPr lang="en-US" sz="2600" b="1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600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Припарковаться в гараж. При движении назад издавать звуковой сигнал с интервалом в 600 </a:t>
            </a:r>
            <a:r>
              <a:rPr lang="ru-RU" sz="2600" strike="noStrik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мс</a:t>
            </a:r>
            <a:r>
              <a:rPr lang="ru-RU" sz="2600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и оповещать миганием с интервалом 800 м</a:t>
            </a:r>
            <a:r>
              <a:rPr lang="en-US" sz="2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ru-RU" sz="2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Реализовать мигание, звуковой сигнал и движение в разных параллельных задачах.</a:t>
            </a:r>
            <a:r>
              <a:rPr lang="ru-RU" sz="2600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
</a:t>
            </a:r>
            <a:endParaRPr sz="2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289F056-8068-4E10-BF8E-B4A9E0E2F762}"/>
              </a:ext>
            </a:extLst>
          </p:cNvPr>
          <p:cNvSpPr/>
          <p:nvPr/>
        </p:nvSpPr>
        <p:spPr>
          <a:xfrm>
            <a:off x="838125" y="3377605"/>
            <a:ext cx="677069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Рекомендации для решения:</a:t>
            </a:r>
            <a:endParaRPr lang="en-US" sz="2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Для сигнала можно использовать блок «Играть звуковой файл». Файл сигнала лежит по адресу «../</a:t>
            </a:r>
            <a:r>
              <a:rPr lang="ru-RU" sz="26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media</a:t>
            </a:r>
            <a:r>
              <a:rPr lang="ru-RU" sz="2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/beep.wav»</a:t>
            </a:r>
            <a:endParaRPr lang="en-US" sz="2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Для сигнала можно использовать блок «Играть звук»</a:t>
            </a:r>
            <a:br>
              <a:rPr lang="ru-RU" sz="2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083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6AD2B51-1B56-4EC8-8C75-03DD6262EE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14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08B56FB-8041-4AA1-8B9B-DD4F24D25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43C0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Параллельные задачи</a:t>
            </a:r>
            <a:endParaRPr lang="ru-RU" dirty="0"/>
          </a:p>
        </p:txBody>
      </p:sp>
      <p:sp>
        <p:nvSpPr>
          <p:cNvPr id="7" name="CustomShape 2">
            <a:extLst>
              <a:ext uri="{FF2B5EF4-FFF2-40B4-BE49-F238E27FC236}">
                <a16:creationId xmlns:a16="http://schemas.microsoft.com/office/drawing/2014/main" id="{B0153514-A3E0-4412-BB06-E73F545E40CF}"/>
              </a:ext>
            </a:extLst>
          </p:cNvPr>
          <p:cNvSpPr/>
          <p:nvPr/>
        </p:nvSpPr>
        <p:spPr>
          <a:xfrm>
            <a:off x="838124" y="1428112"/>
            <a:ext cx="6955248" cy="274121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b="1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Задача для самостоятельного решения:</a:t>
            </a:r>
          </a:p>
          <a:p>
            <a:pPr algn="just"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Дополните решение задачи «Парковка»: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400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поставьте на робота ИК сенсор направленный назад</a:t>
            </a:r>
            <a:r>
              <a:rPr lang="en-US" sz="2400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342900" indent="-342900" algn="just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400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Замените остановку в 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гараже </a:t>
            </a:r>
            <a:r>
              <a:rPr lang="ru-RU" sz="2400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 ожидани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ю</a:t>
            </a:r>
            <a:r>
              <a:rPr lang="ru-RU" sz="2400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strike="noStrik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энкодеров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на</a:t>
            </a:r>
            <a:r>
              <a:rPr lang="ru-RU" sz="2400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остановку по расстоянию.</a:t>
            </a:r>
            <a:endParaRPr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5C105E2-389D-4990-9A62-377FEE34B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9872" y="1528497"/>
            <a:ext cx="2960040" cy="470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349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c8b6e555a_0_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15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CEA7D479-5A1B-4204-8F56-2C819E6E89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2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6022CC7-FB40-4E03-BC65-04539F896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43C0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Параллельные задачи</a:t>
            </a:r>
            <a:endParaRPr lang="ru-RU" dirty="0"/>
          </a:p>
        </p:txBody>
      </p:sp>
      <p:sp>
        <p:nvSpPr>
          <p:cNvPr id="6" name="CustomShape 1">
            <a:extLst>
              <a:ext uri="{FF2B5EF4-FFF2-40B4-BE49-F238E27FC236}">
                <a16:creationId xmlns:a16="http://schemas.microsoft.com/office/drawing/2014/main" id="{20E48FEC-1EC0-465B-A1BA-84A2E7DF4651}"/>
              </a:ext>
            </a:extLst>
          </p:cNvPr>
          <p:cNvSpPr/>
          <p:nvPr/>
        </p:nvSpPr>
        <p:spPr>
          <a:xfrm>
            <a:off x="463396" y="1315055"/>
            <a:ext cx="11477069" cy="109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strike="noStrike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При выполнении действий роботу часто приходится обрабатывать сразу несколько потоков данных. Для решения подобных задач используются </a:t>
            </a:r>
            <a:r>
              <a:rPr lang="ru-RU" sz="2800" b="1" strike="noStrike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параллельные задачи (потоки)</a:t>
            </a:r>
            <a:r>
              <a:rPr lang="ru-RU" sz="2800" strike="noStrike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.</a:t>
            </a:r>
            <a:endParaRPr sz="1800" dirty="0">
              <a:solidFill>
                <a:schemeClr val="tx1"/>
              </a:solidFill>
              <a:latin typeface="monsterrat"/>
              <a:cs typeface="Calibri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AADE516-F440-408C-8F30-363249FD3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4476" y="2874171"/>
            <a:ext cx="7853110" cy="3145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427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6AD2B51-1B56-4EC8-8C75-03DD6262EE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3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08B56FB-8041-4AA1-8B9B-DD4F24D25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43C0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Параллельные задачи</a:t>
            </a:r>
            <a:endParaRPr lang="ru-RU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C29508F6-0E9D-4F2D-BEAA-6F82FC86F08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7062079" y="2255708"/>
            <a:ext cx="4291721" cy="38674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  <p:sp>
        <p:nvSpPr>
          <p:cNvPr id="6" name="CustomShape 3">
            <a:extLst>
              <a:ext uri="{FF2B5EF4-FFF2-40B4-BE49-F238E27FC236}">
                <a16:creationId xmlns:a16="http://schemas.microsoft.com/office/drawing/2014/main" id="{42268C12-8834-4F62-9F19-F9D1610E853A}"/>
              </a:ext>
            </a:extLst>
          </p:cNvPr>
          <p:cNvSpPr/>
          <p:nvPr/>
        </p:nvSpPr>
        <p:spPr>
          <a:xfrm>
            <a:off x="507784" y="1392832"/>
            <a:ext cx="9674903" cy="172575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strike="noStrike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Задача: </a:t>
            </a:r>
            <a:br>
              <a:rPr lang="ru-RU" sz="2800" b="1" strike="noStrike" dirty="0">
                <a:solidFill>
                  <a:schemeClr val="tx1"/>
                </a:solidFill>
                <a:latin typeface="monsterrat"/>
                <a:cs typeface="Calibri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П</a:t>
            </a:r>
            <a:r>
              <a:rPr lang="ru-RU" sz="2800" strike="noStrike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арковка в гараж при движении назад</a:t>
            </a:r>
            <a:endParaRPr sz="2800" dirty="0">
              <a:solidFill>
                <a:schemeClr val="tx1"/>
              </a:solidFill>
              <a:latin typeface="monsterrat"/>
              <a:cs typeface="Calibri" pitchFamily="34" charset="0"/>
            </a:endParaRPr>
          </a:p>
          <a:p>
            <a:pPr>
              <a:lnSpc>
                <a:spcPct val="100000"/>
              </a:lnSpc>
              <a:buFont typeface="Trebuchet MS"/>
              <a:buAutoNum type="arabicPeriod"/>
            </a:pPr>
            <a:r>
              <a:rPr lang="ru-RU" sz="2800" strike="noStrike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 Мигать диодом</a:t>
            </a:r>
            <a:r>
              <a:rPr lang="en-US" sz="2800" strike="noStrike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;</a:t>
            </a:r>
            <a:endParaRPr sz="2800" dirty="0">
              <a:solidFill>
                <a:schemeClr val="tx1"/>
              </a:solidFill>
              <a:latin typeface="monsterrat"/>
              <a:cs typeface="Calibri" pitchFamily="34" charset="0"/>
            </a:endParaRPr>
          </a:p>
          <a:p>
            <a:pPr>
              <a:lnSpc>
                <a:spcPct val="100000"/>
              </a:lnSpc>
              <a:buFont typeface="Trebuchet MS"/>
              <a:buAutoNum type="arabicPeriod"/>
            </a:pPr>
            <a:r>
              <a:rPr lang="ru-RU" sz="2800" strike="noStrike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 Издавать звуковой сигнал</a:t>
            </a:r>
            <a:endParaRPr sz="2800" dirty="0">
              <a:solidFill>
                <a:schemeClr val="tx1"/>
              </a:solidFill>
              <a:latin typeface="monsterrat"/>
              <a:cs typeface="Calibri" pitchFamily="34" charset="0"/>
            </a:endParaRPr>
          </a:p>
          <a:p>
            <a:pPr>
              <a:lnSpc>
                <a:spcPct val="100000"/>
              </a:lnSpc>
            </a:pPr>
            <a:endParaRPr dirty="0">
              <a:latin typeface="monsterrat"/>
            </a:endParaRPr>
          </a:p>
        </p:txBody>
      </p:sp>
    </p:spTree>
    <p:extLst>
      <p:ext uri="{BB962C8B-B14F-4D97-AF65-F5344CB8AC3E}">
        <p14:creationId xmlns:p14="http://schemas.microsoft.com/office/powerpoint/2010/main" val="329085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CEA7D479-5A1B-4204-8F56-2C819E6E89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4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6022CC7-FB40-4E03-BC65-04539F896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43C0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Параллельные задачи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5F573D8-4242-4423-B76C-06A2DF784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963" y="2831450"/>
            <a:ext cx="11606074" cy="2623982"/>
          </a:xfrm>
          <a:prstGeom prst="rect">
            <a:avLst/>
          </a:prstGeom>
        </p:spPr>
      </p:pic>
      <p:sp>
        <p:nvSpPr>
          <p:cNvPr id="7" name="CustomShape 1">
            <a:extLst>
              <a:ext uri="{FF2B5EF4-FFF2-40B4-BE49-F238E27FC236}">
                <a16:creationId xmlns:a16="http://schemas.microsoft.com/office/drawing/2014/main" id="{278EF5B7-23F7-4BB4-9186-BBD3F0AFFC62}"/>
              </a:ext>
            </a:extLst>
          </p:cNvPr>
          <p:cNvSpPr/>
          <p:nvPr/>
        </p:nvSpPr>
        <p:spPr>
          <a:xfrm>
            <a:off x="292963" y="1383485"/>
            <a:ext cx="12011487" cy="4886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strike="noStrike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Перед движением назад необходимо выполнить разворот. Напишите алгоритм для него в подпрограмме.</a:t>
            </a:r>
            <a:endParaRPr sz="2800" dirty="0">
              <a:solidFill>
                <a:schemeClr val="tx1"/>
              </a:solidFill>
              <a:latin typeface="monsterrat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064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CEA7D479-5A1B-4204-8F56-2C819E6E89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5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6022CC7-FB40-4E03-BC65-04539F896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43C0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Параллельные задачи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5FAAE9-F054-4A2A-849A-40FB79C24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246" y="1185975"/>
            <a:ext cx="8504403" cy="4647288"/>
          </a:xfrm>
          <a:prstGeom prst="rect">
            <a:avLst/>
          </a:prstGeom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8442E35D-F802-47E5-86B9-CA99B5F007BD}"/>
              </a:ext>
            </a:extLst>
          </p:cNvPr>
          <p:cNvSpPr/>
          <p:nvPr/>
        </p:nvSpPr>
        <p:spPr>
          <a:xfrm>
            <a:off x="517372" y="4858725"/>
            <a:ext cx="4962617" cy="1189607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Прямоугольник: скругленные углы 4">
            <a:extLst>
              <a:ext uri="{FF2B5EF4-FFF2-40B4-BE49-F238E27FC236}">
                <a16:creationId xmlns:a16="http://schemas.microsoft.com/office/drawing/2014/main" id="{9FCA1BF1-D87D-45C8-BC77-F49BFE502D10}"/>
              </a:ext>
            </a:extLst>
          </p:cNvPr>
          <p:cNvSpPr txBox="1"/>
          <p:nvPr/>
        </p:nvSpPr>
        <p:spPr>
          <a:xfrm>
            <a:off x="955099" y="5309858"/>
            <a:ext cx="4424869" cy="54116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Обратите внимание! Задача, отвечающая за мигание диода, не останавливается. Программа также не завершит выполнение.</a:t>
            </a:r>
          </a:p>
          <a:p>
            <a:pPr marL="0" lvl="0" indent="0" algn="l" defTabSz="12446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ru-RU" sz="1800" b="0" i="0" kern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94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6AD2B51-1B56-4EC8-8C75-03DD6262EE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6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08B56FB-8041-4AA1-8B9B-DD4F24D25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43C0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Параллельные задачи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9309793-B1F8-4E2C-A94E-FFECFB462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545" y="1782528"/>
            <a:ext cx="8146928" cy="4573822"/>
          </a:xfrm>
          <a:prstGeom prst="rect">
            <a:avLst/>
          </a:prstGeom>
        </p:spPr>
      </p:pic>
      <p:sp>
        <p:nvSpPr>
          <p:cNvPr id="8" name="CustomShape 3">
            <a:extLst>
              <a:ext uri="{FF2B5EF4-FFF2-40B4-BE49-F238E27FC236}">
                <a16:creationId xmlns:a16="http://schemas.microsoft.com/office/drawing/2014/main" id="{15FD4F91-90F8-4174-B17D-A3D86DFF8A57}"/>
              </a:ext>
            </a:extLst>
          </p:cNvPr>
          <p:cNvSpPr/>
          <p:nvPr/>
        </p:nvSpPr>
        <p:spPr>
          <a:xfrm>
            <a:off x="838124" y="974671"/>
            <a:ext cx="11004687" cy="821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Для того, ч</a:t>
            </a:r>
            <a:r>
              <a:rPr lang="ru-RU" sz="2200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тобы вовремя завершить выполнение этой </a:t>
            </a: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задачи</a:t>
            </a:r>
            <a:r>
              <a:rPr lang="ru-RU" sz="2200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необходимо добавить цикл с итерациями.</a:t>
            </a:r>
            <a:endParaRPr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154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6AD2B51-1B56-4EC8-8C75-03DD6262EE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>
                <a:latin typeface="Calibri" panose="020F0502020204030204" pitchFamily="34" charset="0"/>
                <a:cs typeface="Calibri" panose="020F0502020204030204" pitchFamily="34" charset="0"/>
              </a:rPr>
              <a:t>7</a:t>
            </a:fld>
            <a:endParaRPr lang="ru-RU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08B56FB-8041-4AA1-8B9B-DD4F24D25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43C0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Параллельные задачи</a:t>
            </a:r>
            <a:endParaRPr lang="ru-RU" dirty="0"/>
          </a:p>
        </p:txBody>
      </p:sp>
      <p:sp>
        <p:nvSpPr>
          <p:cNvPr id="7" name="CustomShape 2">
            <a:extLst>
              <a:ext uri="{FF2B5EF4-FFF2-40B4-BE49-F238E27FC236}">
                <a16:creationId xmlns:a16="http://schemas.microsoft.com/office/drawing/2014/main" id="{082016F8-D38D-4B55-86AE-7DF8F01F27F8}"/>
              </a:ext>
            </a:extLst>
          </p:cNvPr>
          <p:cNvSpPr/>
          <p:nvPr/>
        </p:nvSpPr>
        <p:spPr>
          <a:xfrm>
            <a:off x="2141369" y="1404469"/>
            <a:ext cx="8563158" cy="13931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Минус подхода с блоком «Цикл» в том, что для разного времени исполнения основной задачи, необходимо подбирать количество итераций.</a:t>
            </a:r>
            <a:endParaRPr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ustomShape 2">
            <a:extLst>
              <a:ext uri="{FF2B5EF4-FFF2-40B4-BE49-F238E27FC236}">
                <a16:creationId xmlns:a16="http://schemas.microsoft.com/office/drawing/2014/main" id="{48BBC254-C3DF-47F8-870E-FF0743B5076B}"/>
              </a:ext>
            </a:extLst>
          </p:cNvPr>
          <p:cNvSpPr/>
          <p:nvPr/>
        </p:nvSpPr>
        <p:spPr>
          <a:xfrm>
            <a:off x="1198851" y="1094387"/>
            <a:ext cx="1100551" cy="170321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9600" b="1" strike="noStrike" dirty="0">
                <a:solidFill>
                  <a:srgbClr val="FF0000"/>
                </a:solidFill>
                <a:latin typeface="monsterrat"/>
              </a:rPr>
              <a:t>-</a:t>
            </a:r>
            <a:endParaRPr sz="9600" b="1" dirty="0">
              <a:solidFill>
                <a:srgbClr val="FF0000"/>
              </a:solidFill>
              <a:latin typeface="monsterrat"/>
            </a:endParaRPr>
          </a:p>
        </p:txBody>
      </p:sp>
      <p:sp>
        <p:nvSpPr>
          <p:cNvPr id="9" name="CustomShape 2">
            <a:extLst>
              <a:ext uri="{FF2B5EF4-FFF2-40B4-BE49-F238E27FC236}">
                <a16:creationId xmlns:a16="http://schemas.microsoft.com/office/drawing/2014/main" id="{E73351CE-7EDD-44AA-AB0C-9049F5F0FC8E}"/>
              </a:ext>
            </a:extLst>
          </p:cNvPr>
          <p:cNvSpPr/>
          <p:nvPr/>
        </p:nvSpPr>
        <p:spPr>
          <a:xfrm>
            <a:off x="838124" y="2675635"/>
            <a:ext cx="10515676" cy="8640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задаче с гаражом: с перестановкой гаража, изменяем движение робота (значение ожидание энкодеров).</a:t>
            </a:r>
            <a:endParaRPr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929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CEA7D479-5A1B-4204-8F56-2C819E6E89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8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6022CC7-FB40-4E03-BC65-04539F896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43C0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Параллельные задачи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CDD65B-8A25-4CDB-9373-1BAA990E4B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24" y="3124939"/>
            <a:ext cx="3934853" cy="2682380"/>
          </a:xfrm>
          <a:prstGeom prst="rect">
            <a:avLst/>
          </a:prstGeom>
        </p:spPr>
      </p:pic>
      <p:sp>
        <p:nvSpPr>
          <p:cNvPr id="6" name="CustomShape 2">
            <a:extLst>
              <a:ext uri="{FF2B5EF4-FFF2-40B4-BE49-F238E27FC236}">
                <a16:creationId xmlns:a16="http://schemas.microsoft.com/office/drawing/2014/main" id="{4483989F-B1ED-4F9C-BE0A-4589FEF63805}"/>
              </a:ext>
            </a:extLst>
          </p:cNvPr>
          <p:cNvSpPr/>
          <p:nvPr/>
        </p:nvSpPr>
        <p:spPr>
          <a:xfrm>
            <a:off x="838124" y="1146379"/>
            <a:ext cx="10515675" cy="197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strike="noStrike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Необходимо именовать параллельные задачи. </a:t>
            </a:r>
            <a:r>
              <a:rPr lang="ru-RU" sz="24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Имена указываются на связях исходящих из блока «Параллельные задачи»</a:t>
            </a:r>
            <a:r>
              <a:rPr lang="en-US" sz="24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.</a:t>
            </a:r>
            <a:endParaRPr lang="ru-RU" sz="2400" dirty="0">
              <a:solidFill>
                <a:schemeClr val="tx1"/>
              </a:solidFill>
              <a:latin typeface="monsterrat"/>
              <a:cs typeface="Calibri" pitchFamily="34" charset="0"/>
            </a:endParaRPr>
          </a:p>
          <a:p>
            <a:pPr>
              <a:lnSpc>
                <a:spcPct val="100000"/>
              </a:lnSpc>
            </a:pPr>
            <a:endParaRPr lang="ru-RU" sz="2400" dirty="0">
              <a:solidFill>
                <a:schemeClr val="tx1"/>
              </a:solidFill>
              <a:latin typeface="monsterrat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Хотя бы одна задача должна иметь имя </a:t>
            </a:r>
            <a:r>
              <a:rPr lang="en-US" sz="2400" b="1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main</a:t>
            </a:r>
            <a:r>
              <a:rPr lang="ru-RU" sz="2400" b="1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. </a:t>
            </a:r>
            <a:br>
              <a:rPr lang="ru-RU" sz="2400" b="1" dirty="0">
                <a:solidFill>
                  <a:srgbClr val="4D5B6B"/>
                </a:solidFill>
                <a:latin typeface="monsterrat"/>
                <a:cs typeface="Calibri" pitchFamily="34" charset="0"/>
              </a:rPr>
            </a:br>
            <a:r>
              <a:rPr lang="ru-RU" sz="2000" i="1" dirty="0">
                <a:solidFill>
                  <a:schemeClr val="tx2">
                    <a:lumMod val="40000"/>
                    <a:lumOff val="60000"/>
                  </a:schemeClr>
                </a:solidFill>
                <a:latin typeface="monsterrat"/>
                <a:cs typeface="Calibri" pitchFamily="34" charset="0"/>
              </a:rPr>
              <a:t>Примечание: у этой задачи общая область видимости переменных с основной веткой программы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4E29B1F9-2EBA-45E0-9619-DC30FE760F1D}"/>
              </a:ext>
            </a:extLst>
          </p:cNvPr>
          <p:cNvSpPr/>
          <p:nvPr/>
        </p:nvSpPr>
        <p:spPr>
          <a:xfrm>
            <a:off x="5764075" y="3733062"/>
            <a:ext cx="4962617" cy="1189607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Прямоугольник: скругленные углы 4">
            <a:extLst>
              <a:ext uri="{FF2B5EF4-FFF2-40B4-BE49-F238E27FC236}">
                <a16:creationId xmlns:a16="http://schemas.microsoft.com/office/drawing/2014/main" id="{A3C67952-DA5B-4728-B659-002D265E8CFC}"/>
              </a:ext>
            </a:extLst>
          </p:cNvPr>
          <p:cNvSpPr txBox="1"/>
          <p:nvPr/>
        </p:nvSpPr>
        <p:spPr>
          <a:xfrm>
            <a:off x="6130780" y="4059962"/>
            <a:ext cx="4424869" cy="54116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В задаче «парковка в гараж» ветку с движением назад именуем </a:t>
            </a:r>
            <a:r>
              <a:rPr lang="en-US" sz="2000" b="1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main</a:t>
            </a:r>
            <a:r>
              <a:rPr lang="ru-RU" sz="20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, </a:t>
            </a:r>
            <a:br>
              <a:rPr lang="en-US" sz="2000" dirty="0">
                <a:solidFill>
                  <a:schemeClr val="tx1"/>
                </a:solidFill>
                <a:latin typeface="monsterrat"/>
                <a:cs typeface="Calibri" pitchFamily="34" charset="0"/>
              </a:rPr>
            </a:br>
            <a:r>
              <a:rPr lang="ru-RU" sz="20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а ветку с миганием диода </a:t>
            </a:r>
            <a:r>
              <a:rPr lang="en-US" sz="2000" b="1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task</a:t>
            </a:r>
            <a:r>
              <a:rPr lang="en-US" sz="2000" dirty="0">
                <a:solidFill>
                  <a:schemeClr val="tx1"/>
                </a:solidFill>
                <a:latin typeface="monsterrat"/>
                <a:cs typeface="Calibri" pitchFamily="34" charset="0"/>
              </a:rPr>
              <a:t>.</a:t>
            </a:r>
            <a:endParaRPr lang="ru-RU" sz="2000" i="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454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6AD2B51-1B56-4EC8-8C75-03DD6262EE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9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08B56FB-8041-4AA1-8B9B-DD4F24D25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43C0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Параллельные задачи</a:t>
            </a:r>
            <a:endParaRPr lang="ru-RU" dirty="0"/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E5F862A5-BDE0-41DF-A09F-AB3551BE2702}"/>
              </a:ext>
            </a:extLst>
          </p:cNvPr>
          <p:cNvSpPr/>
          <p:nvPr/>
        </p:nvSpPr>
        <p:spPr>
          <a:xfrm>
            <a:off x="838125" y="1163646"/>
            <a:ext cx="10515674" cy="11795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Второй</a:t>
            </a:r>
            <a:r>
              <a:rPr lang="ru-RU" sz="2400" strike="no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способ остановить задачу: послать из главного потока сообщение-маркер. Во второй задаче проверять, а не пришло ли сообщение. По пришедшему маркеру, закончить выполнение второй задачи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29ED450-1A7D-4A1A-A3A3-60F233B923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3727" y="2402498"/>
            <a:ext cx="7171987" cy="395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919879"/>
      </p:ext>
    </p:extLst>
  </p:cSld>
  <p:clrMapOvr>
    <a:masterClrMapping/>
  </p:clrMapOvr>
</p:sld>
</file>

<file path=ppt/theme/theme1.xml><?xml version="1.0" encoding="utf-8"?>
<a:theme xmlns:a="http://schemas.openxmlformats.org/drawingml/2006/main" name="TRIKtheme2019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Ktheme2019" id="{3EE4B165-53EC-4A0A-9C55-72CB4EA76720}" vid="{6A35BB6B-5003-4483-AF5E-6DF0028E6E6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TRIKtheme2019 (1)</Template>
  <TotalTime>3356</TotalTime>
  <Words>383</Words>
  <Application>Microsoft Office PowerPoint</Application>
  <PresentationFormat>Широкоэкранный</PresentationFormat>
  <Paragraphs>58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monsterrat</vt:lpstr>
      <vt:lpstr>Trebuchet MS</vt:lpstr>
      <vt:lpstr>Verdana</vt:lpstr>
      <vt:lpstr>TRIKtheme2019</vt:lpstr>
      <vt:lpstr>Параллельные задачи.Парковка</vt:lpstr>
      <vt:lpstr>Параллельные задачи</vt:lpstr>
      <vt:lpstr>Параллельные задачи</vt:lpstr>
      <vt:lpstr>Параллельные задачи</vt:lpstr>
      <vt:lpstr>Параллельные задачи</vt:lpstr>
      <vt:lpstr>Параллельные задачи</vt:lpstr>
      <vt:lpstr>Параллельные задачи</vt:lpstr>
      <vt:lpstr>Параллельные задачи</vt:lpstr>
      <vt:lpstr>Параллельные задачи</vt:lpstr>
      <vt:lpstr>Параллельные задачи</vt:lpstr>
      <vt:lpstr>Параллельные задачи</vt:lpstr>
      <vt:lpstr>Параллельные задачи</vt:lpstr>
      <vt:lpstr>Параллельные задачи</vt:lpstr>
      <vt:lpstr>Параллельные задачи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Параллельные задачи. Подпрограммы</dc:title>
  <dc:creator>Анастасия Мерецкая</dc:creator>
  <cp:lastModifiedBy>Илья</cp:lastModifiedBy>
  <cp:revision>25</cp:revision>
  <dcterms:created xsi:type="dcterms:W3CDTF">2019-08-21T12:23:02Z</dcterms:created>
  <dcterms:modified xsi:type="dcterms:W3CDTF">2020-03-16T18:26:47Z</dcterms:modified>
</cp:coreProperties>
</file>